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25" r:id="rId2"/>
    <p:sldId id="384" r:id="rId3"/>
    <p:sldId id="426" r:id="rId4"/>
    <p:sldId id="431" r:id="rId5"/>
    <p:sldId id="383" r:id="rId6"/>
    <p:sldId id="385" r:id="rId7"/>
    <p:sldId id="407" r:id="rId8"/>
    <p:sldId id="408" r:id="rId9"/>
    <p:sldId id="428" r:id="rId10"/>
    <p:sldId id="386" r:id="rId11"/>
    <p:sldId id="409" r:id="rId12"/>
    <p:sldId id="429" r:id="rId13"/>
    <p:sldId id="387" r:id="rId14"/>
    <p:sldId id="410" r:id="rId15"/>
    <p:sldId id="411" r:id="rId16"/>
    <p:sldId id="430" r:id="rId17"/>
    <p:sldId id="388" r:id="rId18"/>
    <p:sldId id="413" r:id="rId19"/>
    <p:sldId id="414" r:id="rId20"/>
    <p:sldId id="391" r:id="rId21"/>
    <p:sldId id="392" r:id="rId22"/>
    <p:sldId id="432" r:id="rId23"/>
    <p:sldId id="433" r:id="rId24"/>
    <p:sldId id="416" r:id="rId25"/>
    <p:sldId id="423" r:id="rId26"/>
    <p:sldId id="424" r:id="rId27"/>
    <p:sldId id="427" r:id="rId28"/>
    <p:sldId id="417" r:id="rId29"/>
    <p:sldId id="396" r:id="rId30"/>
    <p:sldId id="421" r:id="rId31"/>
    <p:sldId id="402" r:id="rId32"/>
    <p:sldId id="403" r:id="rId33"/>
    <p:sldId id="404" r:id="rId34"/>
    <p:sldId id="422" r:id="rId35"/>
    <p:sldId id="405" r:id="rId36"/>
    <p:sldId id="406" r:id="rId37"/>
    <p:sldId id="434" r:id="rId38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5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30096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4" y="9430096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B29CB9B8-D8EF-4EAD-BF24-29AC4C536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255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444" y="5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0E8000FC-CDCD-4F15-A918-BDEED0EE8E69}" type="datetimeFigureOut">
              <a:rPr lang="th-TH" smtClean="0"/>
              <a:pPr/>
              <a:t>29/10/62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30096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4" y="9430096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3E4C2618-65DA-40CA-9DD0-1184A065149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0616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146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555A-2259-4850-9E1F-863AB2EEB332}" type="datetime1">
              <a:rPr lang="th-TH" smtClean="0"/>
              <a:pPr/>
              <a:t>29/10/62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C85-CBA4-47F4-BCBF-D1B184A64FA9}" type="datetime1">
              <a:rPr lang="th-TH" smtClean="0"/>
              <a:pPr/>
              <a:t>29/10/62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AD3E-1EE8-4A69-AB08-095656D878BE}" type="datetime1">
              <a:rPr lang="th-TH" smtClean="0"/>
              <a:pPr/>
              <a:t>29/10/62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B4F0-9DC9-4259-8F92-FF927F13FC03}" type="datetime1">
              <a:rPr lang="th-TH" smtClean="0"/>
              <a:pPr/>
              <a:t>29/10/62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5688632" cy="365125"/>
          </a:xfrm>
        </p:spPr>
        <p:txBody>
          <a:bodyPr/>
          <a:lstStyle>
            <a:lvl1pPr>
              <a:defRPr sz="1400" b="0" i="1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204231: Computer Organization and Architecture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>
                <a:solidFill>
                  <a:srgbClr val="898989"/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85BB-4B3E-4225-A82F-06F2D35D3144}" type="datetime1">
              <a:rPr lang="th-TH" smtClean="0"/>
              <a:pPr/>
              <a:t>29/10/62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BA74-E4C1-45A8-946D-F8E39C3B9905}" type="datetime1">
              <a:rPr lang="th-TH" smtClean="0"/>
              <a:pPr/>
              <a:t>29/10/62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FF56-D28E-493E-89C8-0A5DCB1FAAB1}" type="datetime1">
              <a:rPr lang="th-TH" smtClean="0"/>
              <a:pPr/>
              <a:t>29/10/62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EA5-8FA6-4079-A90A-8245937BFCDA}" type="datetime1">
              <a:rPr lang="th-TH" smtClean="0"/>
              <a:pPr/>
              <a:t>29/10/62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56CE-A9B7-4FF6-A531-65CFD2BED602}" type="datetime1">
              <a:rPr lang="th-TH" smtClean="0"/>
              <a:pPr/>
              <a:t>29/10/62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C179-985D-4BDF-A1F6-81883CF2CB2E}" type="datetime1">
              <a:rPr lang="th-TH" smtClean="0"/>
              <a:pPr/>
              <a:t>29/10/62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2E4A-FC2D-4632-8660-BE04CA416C63}" type="datetime1">
              <a:rPr lang="th-TH" smtClean="0"/>
              <a:pPr/>
              <a:t>29/10/62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B56AA-0F66-4D86-8AC2-6EEC7A09843A}" type="datetime1">
              <a:rPr lang="th-TH" smtClean="0"/>
              <a:pPr/>
              <a:t>29/10/62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101computing.net/logic-gates-tester-k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Architecture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496944" cy="11958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 III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Decoders and Multiplexers</a:t>
            </a:r>
          </a:p>
          <a:p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4" name="รูปภาพ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450" y="404659"/>
            <a:ext cx="1943100" cy="1943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D13BC-9625-4128-A9C6-8D6A8C5B5743}"/>
              </a:ext>
            </a:extLst>
          </p:cNvPr>
          <p:cNvSpPr txBox="1"/>
          <p:nvPr/>
        </p:nvSpPr>
        <p:spPr>
          <a:xfrm>
            <a:off x="1" y="63347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Department of Computer Science, Faculty of Science, Chiang Mai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3-to-8-Line Decoder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6" name="Content Placeholder 7" descr="table 2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897" y="1419454"/>
            <a:ext cx="8814206" cy="4019093"/>
          </a:xfrm>
        </p:spPr>
      </p:pic>
    </p:spTree>
    <p:extLst>
      <p:ext uri="{BB962C8B-B14F-4D97-AF65-F5344CB8AC3E}">
        <p14:creationId xmlns:p14="http://schemas.microsoft.com/office/powerpoint/2010/main" val="1353456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/>
              <a:t>NAND Gate Decoder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99558"/>
          </a:xfrm>
        </p:spPr>
        <p:txBody>
          <a:bodyPr>
            <a:normAutofit/>
          </a:bodyPr>
          <a:lstStyle/>
          <a:p>
            <a:r>
              <a:rPr lang="en-US" dirty="0"/>
              <a:t>Some decoders are constructed with NAND instead of AND gates.</a:t>
            </a:r>
          </a:p>
          <a:p>
            <a:r>
              <a:rPr lang="en-US" dirty="0"/>
              <a:t>The decoder is enabled when E is equal to 0.</a:t>
            </a:r>
          </a:p>
          <a:p>
            <a:r>
              <a:rPr lang="en-US" dirty="0"/>
              <a:t>As indicated by the truth table, only one output is equal to 0 at any give time; the other three outputs are equal to 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7231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/>
              <a:t>NAND Gate Decoder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99558"/>
          </a:xfrm>
        </p:spPr>
        <p:txBody>
          <a:bodyPr>
            <a:normAutofit/>
          </a:bodyPr>
          <a:lstStyle/>
          <a:p>
            <a:r>
              <a:rPr lang="en-US" dirty="0"/>
              <a:t>The output whose value is equal to 0 represents the equivalent binary number in inputs A</a:t>
            </a:r>
            <a:r>
              <a:rPr lang="en-US" baseline="-25000" dirty="0"/>
              <a:t>1</a:t>
            </a:r>
            <a:r>
              <a:rPr lang="en-US" dirty="0"/>
              <a:t> and A</a:t>
            </a:r>
            <a:r>
              <a:rPr lang="en-US" baseline="-25000" dirty="0"/>
              <a:t>0</a:t>
            </a:r>
            <a:r>
              <a:rPr lang="en-US" dirty="0"/>
              <a:t>.</a:t>
            </a:r>
          </a:p>
          <a:p>
            <a:r>
              <a:rPr lang="en-US" dirty="0"/>
              <a:t>The circuit is disabled when E is equal to 1, regardless of the values of the other two inputs.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9407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2-to-4-Line Decoder with NAND Gates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6" name="Content Placeholder 7" descr="figure 2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688" y="1529487"/>
            <a:ext cx="8802624" cy="3799027"/>
          </a:xfrm>
        </p:spPr>
      </p:pic>
    </p:spTree>
    <p:extLst>
      <p:ext uri="{BB962C8B-B14F-4D97-AF65-F5344CB8AC3E}">
        <p14:creationId xmlns:p14="http://schemas.microsoft.com/office/powerpoint/2010/main" val="281862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 Expansion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6809"/>
          </a:xfrm>
        </p:spPr>
        <p:txBody>
          <a:bodyPr>
            <a:normAutofit/>
          </a:bodyPr>
          <a:lstStyle/>
          <a:p>
            <a:r>
              <a:rPr lang="en-US" dirty="0"/>
              <a:t>Two 2-to-4-line decoders are combined to achieve a 3-to-8-line decoder.</a:t>
            </a:r>
          </a:p>
          <a:p>
            <a:r>
              <a:rPr lang="en-US" dirty="0"/>
              <a:t>The two least significant bits of the input are connected to both decoders.</a:t>
            </a:r>
          </a:p>
          <a:p>
            <a:r>
              <a:rPr lang="en-US" dirty="0"/>
              <a:t>The most significant bit is connected to the enable input of one decoder and through an inverter to the enable input of the other decoder.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1395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727550"/>
          </a:xfrm>
        </p:spPr>
        <p:txBody>
          <a:bodyPr>
            <a:normAutofit/>
          </a:bodyPr>
          <a:lstStyle/>
          <a:p>
            <a:r>
              <a:rPr lang="en-US" dirty="0"/>
              <a:t>It is assumed that each decoder is enabled when its E input is equal to 1.</a:t>
            </a:r>
          </a:p>
          <a:p>
            <a:r>
              <a:rPr lang="en-US" dirty="0"/>
              <a:t>When E is equal to 0, the decoder is disabled and all its outputs are in the 0 level.</a:t>
            </a:r>
          </a:p>
          <a:p>
            <a:r>
              <a:rPr lang="en-US" dirty="0"/>
              <a:t>When A</a:t>
            </a:r>
            <a:r>
              <a:rPr lang="en-US" baseline="-25000" dirty="0"/>
              <a:t>2</a:t>
            </a:r>
            <a:r>
              <a:rPr lang="en-US" dirty="0"/>
              <a:t> = 0, the upper decoder is enabled and the lower is disabled.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15</a:t>
            </a:fld>
            <a:endParaRPr lang="th-TH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77CA3F-7A2B-4712-B654-20B26A89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Decoder Expansion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008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727550"/>
          </a:xfrm>
        </p:spPr>
        <p:txBody>
          <a:bodyPr>
            <a:normAutofit/>
          </a:bodyPr>
          <a:lstStyle/>
          <a:p>
            <a:r>
              <a:rPr lang="en-US" dirty="0"/>
              <a:t>The outputs of the upper decoder generate outputs D</a:t>
            </a:r>
            <a:r>
              <a:rPr lang="en-US" baseline="-25000" dirty="0"/>
              <a:t>0</a:t>
            </a:r>
            <a:r>
              <a:rPr lang="en-US" dirty="0"/>
              <a:t> through D</a:t>
            </a:r>
            <a:r>
              <a:rPr lang="en-US" baseline="-25000" dirty="0"/>
              <a:t>3</a:t>
            </a:r>
            <a:r>
              <a:rPr lang="en-US" dirty="0"/>
              <a:t>, depending on the values of A</a:t>
            </a:r>
            <a:r>
              <a:rPr lang="en-US" baseline="-25000" dirty="0"/>
              <a:t>1</a:t>
            </a:r>
            <a:r>
              <a:rPr lang="en-US" dirty="0"/>
              <a:t> and A</a:t>
            </a:r>
            <a:r>
              <a:rPr lang="en-US" baseline="-25000" dirty="0"/>
              <a:t>0</a:t>
            </a:r>
            <a:r>
              <a:rPr lang="en-US" dirty="0"/>
              <a:t>.</a:t>
            </a:r>
          </a:p>
          <a:p>
            <a:r>
              <a:rPr lang="en-US" dirty="0"/>
              <a:t>When A</a:t>
            </a:r>
            <a:r>
              <a:rPr lang="en-US" baseline="-25000" dirty="0"/>
              <a:t>2</a:t>
            </a:r>
            <a:r>
              <a:rPr lang="en-US" dirty="0"/>
              <a:t> = 1, the lower decoder is enabled and the upper is disabled.</a:t>
            </a:r>
          </a:p>
          <a:p>
            <a:r>
              <a:rPr lang="en-US" dirty="0"/>
              <a:t>The lower decoder output generates the binary equivalent D</a:t>
            </a:r>
            <a:r>
              <a:rPr lang="en-US" baseline="-25000" dirty="0"/>
              <a:t>4</a:t>
            </a:r>
            <a:r>
              <a:rPr lang="en-US" dirty="0"/>
              <a:t> through D</a:t>
            </a:r>
            <a:r>
              <a:rPr lang="en-US" baseline="-25000" dirty="0"/>
              <a:t>7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16</a:t>
            </a:fld>
            <a:endParaRPr lang="th-TH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59C7BC-0A87-4775-856D-2400A4EF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Decoder Expansion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9835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3 </a:t>
            </a:r>
            <a:r>
              <a:rPr lang="en-US" dirty="0">
                <a:sym typeface="Symbol"/>
              </a:rPr>
              <a:t></a:t>
            </a:r>
            <a:r>
              <a:rPr lang="en-US" dirty="0"/>
              <a:t> 8 Decoder Constructed with</a:t>
            </a:r>
            <a:br>
              <a:rPr lang="en-US" dirty="0"/>
            </a:br>
            <a:r>
              <a:rPr lang="en-US" dirty="0"/>
              <a:t>Two 2</a:t>
            </a:r>
            <a:r>
              <a:rPr lang="en-US" dirty="0">
                <a:sym typeface="Symbol"/>
              </a:rPr>
              <a:t>  4 Decoders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6" name="Content Placeholder 7" descr="figure 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5422" y="1479459"/>
            <a:ext cx="5293157" cy="4829861"/>
          </a:xfrm>
        </p:spPr>
      </p:pic>
    </p:spTree>
    <p:extLst>
      <p:ext uri="{BB962C8B-B14F-4D97-AF65-F5344CB8AC3E}">
        <p14:creationId xmlns:p14="http://schemas.microsoft.com/office/powerpoint/2010/main" val="396496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multiplexer is a combinational circuit that receives binary information from one of 2</a:t>
            </a:r>
            <a:r>
              <a:rPr lang="en-US" baseline="30000" dirty="0"/>
              <a:t>n</a:t>
            </a:r>
            <a:r>
              <a:rPr lang="en-US" dirty="0"/>
              <a:t> input data lines and directs it to a single output line.</a:t>
            </a:r>
          </a:p>
          <a:p>
            <a:r>
              <a:rPr lang="en-US" dirty="0"/>
              <a:t>The selection of a particular input data line for the output is determined by a set of selection inputs.</a:t>
            </a:r>
          </a:p>
          <a:p>
            <a:r>
              <a:rPr lang="en-US" dirty="0"/>
              <a:t>A 2</a:t>
            </a:r>
            <a:r>
              <a:rPr lang="en-US" baseline="30000" dirty="0"/>
              <a:t>n</a:t>
            </a:r>
            <a:r>
              <a:rPr lang="en-US" dirty="0"/>
              <a:t>-to-1 multiplexer has 2</a:t>
            </a:r>
            <a:r>
              <a:rPr lang="en-US" baseline="30000" dirty="0"/>
              <a:t>n</a:t>
            </a:r>
            <a:r>
              <a:rPr lang="en-US" dirty="0"/>
              <a:t> input data lines and n input selection lines whose bit combinations determine which input data are selected for the output.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173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4-to-1-Line Multiplexer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of the four data inputs I</a:t>
            </a:r>
            <a:r>
              <a:rPr lang="en-US" baseline="-25000" dirty="0"/>
              <a:t>0</a:t>
            </a:r>
            <a:r>
              <a:rPr lang="en-US" dirty="0"/>
              <a:t> through I</a:t>
            </a:r>
            <a:r>
              <a:rPr lang="en-US" baseline="-25000" dirty="0"/>
              <a:t>3</a:t>
            </a:r>
            <a:r>
              <a:rPr lang="en-US" dirty="0"/>
              <a:t> is applied to one input of and AND gate.</a:t>
            </a:r>
          </a:p>
          <a:p>
            <a:r>
              <a:rPr lang="en-US" dirty="0"/>
              <a:t>The two selection inputs S</a:t>
            </a:r>
            <a:r>
              <a:rPr lang="en-US" baseline="-25000" dirty="0"/>
              <a:t>1</a:t>
            </a:r>
            <a:r>
              <a:rPr lang="en-US" dirty="0"/>
              <a:t> and S</a:t>
            </a:r>
            <a:r>
              <a:rPr lang="en-US" baseline="-25000" dirty="0"/>
              <a:t>0</a:t>
            </a:r>
            <a:r>
              <a:rPr lang="en-US" dirty="0"/>
              <a:t> are decoded to select a particular AND gate.</a:t>
            </a:r>
          </a:p>
          <a:p>
            <a:r>
              <a:rPr lang="en-US" dirty="0"/>
              <a:t>The outputs of the AND gates are applied to a single OR gate to provide the single output.</a:t>
            </a:r>
          </a:p>
          <a:p>
            <a:r>
              <a:rPr lang="en-US" dirty="0"/>
              <a:t>A more convenient way to describe the operation of multiplexers is by means of a function table.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838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Integrated Circuits</a:t>
            </a:r>
          </a:p>
          <a:p>
            <a:r>
              <a:rPr lang="en-US" dirty="0"/>
              <a:t>Decoders</a:t>
            </a:r>
          </a:p>
          <a:p>
            <a:r>
              <a:rPr lang="en-US" dirty="0"/>
              <a:t>Multiplexers</a:t>
            </a:r>
          </a:p>
          <a:p>
            <a:r>
              <a:rPr lang="en-US" dirty="0"/>
              <a:t>Registers</a:t>
            </a:r>
          </a:p>
          <a:p>
            <a:r>
              <a:rPr lang="en-US" dirty="0"/>
              <a:t>Memory Unit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02592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4-to-1-Line Multiplexer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6" name="Content Placeholder 7" descr="figure 2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8048" y="1196752"/>
            <a:ext cx="7522464" cy="5108448"/>
          </a:xfrm>
        </p:spPr>
      </p:pic>
    </p:spTree>
    <p:extLst>
      <p:ext uri="{BB962C8B-B14F-4D97-AF65-F5344CB8AC3E}">
        <p14:creationId xmlns:p14="http://schemas.microsoft.com/office/powerpoint/2010/main" val="3509973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 Table for</a:t>
            </a:r>
            <a:br>
              <a:rPr lang="en-US" dirty="0"/>
            </a:br>
            <a:r>
              <a:rPr lang="en-US" dirty="0"/>
              <a:t>4-to-1-Line Multiplexer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7" name="Content Placeholder 7" descr="table 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7460" y="1859632"/>
            <a:ext cx="4069080" cy="3657600"/>
          </a:xfrm>
        </p:spPr>
      </p:pic>
    </p:spTree>
    <p:extLst>
      <p:ext uri="{BB962C8B-B14F-4D97-AF65-F5344CB8AC3E}">
        <p14:creationId xmlns:p14="http://schemas.microsoft.com/office/powerpoint/2010/main" val="1976367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Quadruple 2-to-1-Line Multiplexer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en-US" dirty="0"/>
              <a:t>One or more multiplexers can be enclosed  with in a single integrated circuit.</a:t>
            </a:r>
          </a:p>
          <a:p>
            <a:r>
              <a:rPr lang="en-US" dirty="0"/>
              <a:t>The selection and the enable inputs in multiple-unit construction are usually common to all multiplexers.</a:t>
            </a:r>
          </a:p>
          <a:p>
            <a:r>
              <a:rPr lang="en-US" dirty="0"/>
              <a:t>Quadruple 2-to-1-line multiplexer has four multiplexers.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3865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Quadruple 2-to-1-Line Multiplexer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23</a:t>
            </a:fld>
            <a:endParaRPr lang="th-TH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140B63C-C2C2-4ECC-884E-4E9FFD789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" y="1328144"/>
            <a:ext cx="7990332" cy="5013960"/>
          </a:xfrm>
        </p:spPr>
      </p:pic>
    </p:spTree>
    <p:extLst>
      <p:ext uri="{BB962C8B-B14F-4D97-AF65-F5344CB8AC3E}">
        <p14:creationId xmlns:p14="http://schemas.microsoft.com/office/powerpoint/2010/main" val="3901987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its broadest definition, a register consists of a group of flip-flops and gates that effect their transition.</a:t>
            </a:r>
          </a:p>
          <a:p>
            <a:r>
              <a:rPr lang="en-US" dirty="0"/>
              <a:t>The flip-flops hold the binary information and the gates control when and how new information is transferred into the register.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8299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4-Bit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register is constructed with four D flip-flops.</a:t>
            </a:r>
          </a:p>
          <a:p>
            <a:r>
              <a:rPr lang="en-US" dirty="0"/>
              <a:t>The common clock input triggers all flip-flops on the rising edge of each pulse, and the binary data available at the four inputs are transferred into the 4-bit register.</a:t>
            </a:r>
          </a:p>
          <a:p>
            <a:r>
              <a:rPr lang="en-US" dirty="0"/>
              <a:t>The four outputs can be sampled at any time to obtain the binary information stored in the register.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25</a:t>
            </a:fld>
            <a:endParaRPr lang="th-TH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4-Bit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clear input goes to a special terminal in each flip-flop.</a:t>
            </a:r>
          </a:p>
          <a:p>
            <a:r>
              <a:rPr lang="en-US" dirty="0"/>
              <a:t>When this input goes to 0, all flip-flops are reset asynchronously.</a:t>
            </a:r>
          </a:p>
          <a:p>
            <a:r>
              <a:rPr lang="en-US" dirty="0"/>
              <a:t>The clear input is useful for clearing the register to all 0’s prior to its clocked operation.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26</a:t>
            </a:fld>
            <a:endParaRPr lang="th-TH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27</a:t>
            </a:fld>
            <a:endParaRPr lang="th-TH" dirty="0"/>
          </a:p>
        </p:txBody>
      </p:sp>
      <p:pic>
        <p:nvPicPr>
          <p:cNvPr id="6" name="Content Placeholder 7" descr="figure 2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88065"/>
            <a:ext cx="4278901" cy="61682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87" y="2996952"/>
            <a:ext cx="3234785" cy="1224136"/>
          </a:xfrm>
        </p:spPr>
        <p:txBody>
          <a:bodyPr/>
          <a:lstStyle/>
          <a:p>
            <a:r>
              <a:rPr lang="en-US" dirty="0"/>
              <a:t>4-Bit register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4823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register capable of shifting its binary information in one or both directions is called a shift register.</a:t>
            </a:r>
          </a:p>
          <a:p>
            <a:r>
              <a:rPr lang="en-US" dirty="0"/>
              <a:t>The logical configuration of a shift register consists of a chain of flip-flops in cascade, with the output of one flip-flop connected to the input of the next flip-flop.</a:t>
            </a:r>
          </a:p>
          <a:p>
            <a:r>
              <a:rPr lang="en-US" dirty="0"/>
              <a:t>All flip-flop receive common clock pulses that initiate the shift from one stage to the next.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28</a:t>
            </a:fld>
            <a:endParaRPr lang="th-TH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4-Bit Shift Register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29</a:t>
            </a:fld>
            <a:endParaRPr lang="th-TH" dirty="0"/>
          </a:p>
        </p:txBody>
      </p:sp>
      <p:pic>
        <p:nvPicPr>
          <p:cNvPr id="6" name="Content Placeholder 7" descr="figure 2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296" y="2212848"/>
            <a:ext cx="8979408" cy="2432304"/>
          </a:xfrm>
        </p:spPr>
      </p:pic>
    </p:spTree>
    <p:extLst>
      <p:ext uri="{BB962C8B-B14F-4D97-AF65-F5344CB8AC3E}">
        <p14:creationId xmlns:p14="http://schemas.microsoft.com/office/powerpoint/2010/main" val="287871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/>
              <a:t>Integrated Circuits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An integrated circuit (abbreviated IC) is s mall silicon semiconductor crystal, called a chip, containing the electric components for the digital gates.</a:t>
            </a:r>
          </a:p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46087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Random-Access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n data input lines provide the information to be stored in memory, and the n data output lines supply the information coming out of memory.</a:t>
            </a:r>
          </a:p>
          <a:p>
            <a:r>
              <a:rPr lang="en-US" dirty="0"/>
              <a:t>The k address lines provide a binary number of k bits that specify a particular word chosen among the 2</a:t>
            </a:r>
            <a:r>
              <a:rPr lang="en-US" baseline="30000" dirty="0"/>
              <a:t>k</a:t>
            </a:r>
            <a:r>
              <a:rPr lang="en-US" dirty="0"/>
              <a:t> available inside the memory.</a:t>
            </a:r>
          </a:p>
          <a:p>
            <a:r>
              <a:rPr lang="en-US" dirty="0"/>
              <a:t>The two control inputs specify the direction of transfer desired.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30</a:t>
            </a:fld>
            <a:endParaRPr lang="th-TH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Diagram of </a:t>
            </a:r>
            <a:br>
              <a:rPr lang="en-US" dirty="0"/>
            </a:br>
            <a:r>
              <a:rPr lang="en-US" dirty="0"/>
              <a:t>Random Access Memory (RAM)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31</a:t>
            </a:fld>
            <a:endParaRPr lang="th-TH" dirty="0"/>
          </a:p>
        </p:txBody>
      </p:sp>
      <p:pic>
        <p:nvPicPr>
          <p:cNvPr id="6" name="Content Placeholder 7" descr="figure 2-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16764"/>
            <a:ext cx="5989320" cy="4625340"/>
          </a:xfrm>
        </p:spPr>
      </p:pic>
    </p:spTree>
    <p:extLst>
      <p:ext uri="{BB962C8B-B14F-4D97-AF65-F5344CB8AC3E}">
        <p14:creationId xmlns:p14="http://schemas.microsoft.com/office/powerpoint/2010/main" val="597534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Transferring a New Word to be Stored</a:t>
            </a:r>
            <a:br>
              <a:rPr lang="en-US" dirty="0"/>
            </a:br>
            <a:r>
              <a:rPr lang="en-US" dirty="0"/>
              <a:t>into Memory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Apply the binary address of the desired word into the address lines.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the data bits that must be stored in memory into the data input lines.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Activate the write input.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393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Transferring a Stored Word </a:t>
            </a:r>
            <a:br>
              <a:rPr lang="en-US" dirty="0"/>
            </a:br>
            <a:r>
              <a:rPr lang="en-US" dirty="0"/>
              <a:t>Out of Memory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Apply the binary address of the desired word into the address lines.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Activate the read input.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8210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Read-Only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m x n ROM is an array of binary cells organized into m words of n bits each.</a:t>
            </a:r>
          </a:p>
          <a:p>
            <a:r>
              <a:rPr lang="en-US" dirty="0"/>
              <a:t>A ROM has k address input lines to select one of 2</a:t>
            </a:r>
            <a:r>
              <a:rPr lang="en-US" baseline="30000" dirty="0"/>
              <a:t>k</a:t>
            </a:r>
            <a:r>
              <a:rPr lang="en-US" dirty="0"/>
              <a:t> = m words of memory, and n output lines, one for each bit of the word.</a:t>
            </a:r>
          </a:p>
          <a:p>
            <a:r>
              <a:rPr lang="en-US" dirty="0"/>
              <a:t>The ROM does not need a read-control line since at any given time, the output lines automatically provide the n bits of the word selected by the address value.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34</a:t>
            </a:fld>
            <a:endParaRPr lang="th-TH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Diagram of </a:t>
            </a:r>
            <a:br>
              <a:rPr lang="en-US" dirty="0"/>
            </a:br>
            <a:r>
              <a:rPr lang="en-US" dirty="0"/>
              <a:t>Read Only Memory (ROM)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35</a:t>
            </a:fld>
            <a:endParaRPr lang="th-TH" dirty="0"/>
          </a:p>
        </p:txBody>
      </p:sp>
      <p:pic>
        <p:nvPicPr>
          <p:cNvPr id="6" name="Content Placeholder 7" descr="figure 2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4630" y="1578864"/>
            <a:ext cx="3634740" cy="4625340"/>
          </a:xfrm>
        </p:spPr>
      </p:pic>
    </p:spTree>
    <p:extLst>
      <p:ext uri="{BB962C8B-B14F-4D97-AF65-F5344CB8AC3E}">
        <p14:creationId xmlns:p14="http://schemas.microsoft.com/office/powerpoint/2010/main" val="2478056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 </a:t>
            </a:r>
            <a:r>
              <a:rPr lang="en-US" dirty="0" err="1"/>
              <a:t>Moris</a:t>
            </a:r>
            <a:r>
              <a:rPr lang="en-US" dirty="0"/>
              <a:t> Mano, </a:t>
            </a:r>
            <a:r>
              <a:rPr lang="en-US" b="1" dirty="0"/>
              <a:t>Computer System Architecture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ed. NJ: Prentice Hall, 1992.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8316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clock&#10;&#10;Description automatically generated">
            <a:extLst>
              <a:ext uri="{FF2B5EF4-FFF2-40B4-BE49-F238E27FC236}">
                <a16:creationId xmlns:a16="http://schemas.microsoft.com/office/drawing/2014/main" id="{EE06ECC5-3F2B-4864-80FF-7CECB77FE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2472"/>
            <a:ext cx="8229600" cy="315305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5D9D5-27DA-4186-92F1-71CCFB12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0B6AE-CA79-46C0-B7E9-53878503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618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/>
              <a:t>Example of IC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</a:t>
            </a:fld>
            <a:endParaRPr lang="th-T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2ACD3-1657-4975-B85F-27FB62239CC9}"/>
              </a:ext>
            </a:extLst>
          </p:cNvPr>
          <p:cNvSpPr/>
          <p:nvPr/>
        </p:nvSpPr>
        <p:spPr>
          <a:xfrm>
            <a:off x="1045364" y="4505277"/>
            <a:ext cx="7053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https://www.101computing.net/logic-gates-tester-kit/</a:t>
            </a:r>
            <a:r>
              <a:rPr lang="en-US" sz="2400" dirty="0"/>
              <a:t>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D1641A8-7B38-4F7E-87BE-91C2DB1D5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13" y="2321565"/>
            <a:ext cx="7787774" cy="2214871"/>
          </a:xfrm>
        </p:spPr>
      </p:pic>
    </p:spTree>
    <p:extLst>
      <p:ext uri="{BB962C8B-B14F-4D97-AF65-F5344CB8AC3E}">
        <p14:creationId xmlns:p14="http://schemas.microsoft.com/office/powerpoint/2010/main" val="44001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/>
              <a:t>Decoders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decoder is a combinational circuit that converts binary information from the n coded inputs to a maximum of 2</a:t>
            </a:r>
            <a:r>
              <a:rPr lang="en-US" baseline="30000" dirty="0"/>
              <a:t>n</a:t>
            </a:r>
            <a:r>
              <a:rPr lang="en-US" dirty="0"/>
              <a:t> unique outputs.</a:t>
            </a:r>
          </a:p>
          <a:p>
            <a:r>
              <a:rPr lang="en-US" dirty="0"/>
              <a:t>The decoders presented in this sections are called n-to-m-line decoders, where m </a:t>
            </a:r>
            <a:r>
              <a:rPr lang="en-US" sz="2800" dirty="0">
                <a:sym typeface="Symbol" panose="05050102010706020507" pitchFamily="18" charset="2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n</a:t>
            </a:r>
            <a:r>
              <a:rPr lang="en-US" dirty="0"/>
              <a:t>.</a:t>
            </a:r>
          </a:p>
          <a:p>
            <a:r>
              <a:rPr lang="en-US" dirty="0"/>
              <a:t>Their purpose is to generate the 2</a:t>
            </a:r>
            <a:r>
              <a:rPr lang="en-US" baseline="30000" dirty="0"/>
              <a:t>n</a:t>
            </a:r>
            <a:r>
              <a:rPr lang="en-US" dirty="0"/>
              <a:t> (or fewer) binary combinations of the n input variables.</a:t>
            </a:r>
          </a:p>
          <a:p>
            <a:r>
              <a:rPr lang="en-US" dirty="0"/>
              <a:t>A decoder has n inputs and m outputs and is also referred to as an n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m decoder.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759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3-to-8-Line Decoder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6" name="Content Placeholder 7" descr="figure 2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2845" y="938134"/>
            <a:ext cx="6598310" cy="5371186"/>
          </a:xfrm>
        </p:spPr>
      </p:pic>
    </p:spTree>
    <p:extLst>
      <p:ext uri="{BB962C8B-B14F-4D97-AF65-F5344CB8AC3E}">
        <p14:creationId xmlns:p14="http://schemas.microsoft.com/office/powerpoint/2010/main" val="289626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/>
              <a:t>3-to-8-Line Decoder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159598"/>
          </a:xfrm>
        </p:spPr>
        <p:txBody>
          <a:bodyPr>
            <a:normAutofit fontScale="92500"/>
          </a:bodyPr>
          <a:lstStyle/>
          <a:p>
            <a:r>
              <a:rPr lang="en-US" dirty="0"/>
              <a:t>The three data inputs, A</a:t>
            </a:r>
            <a:r>
              <a:rPr lang="en-US" baseline="-25000" dirty="0"/>
              <a:t>0</a:t>
            </a:r>
            <a:r>
              <a:rPr lang="en-US" dirty="0"/>
              <a:t>, A</a:t>
            </a:r>
            <a:r>
              <a:rPr lang="en-US" baseline="-25000" dirty="0"/>
              <a:t>1</a:t>
            </a:r>
            <a:r>
              <a:rPr lang="en-US" dirty="0"/>
              <a:t>, and A</a:t>
            </a:r>
            <a:r>
              <a:rPr lang="en-US" baseline="-25000" dirty="0"/>
              <a:t>2</a:t>
            </a:r>
            <a:r>
              <a:rPr lang="en-US" dirty="0"/>
              <a:t>, are decoded into eight outputs, each output represent one of the combinations of the three binary input variables.</a:t>
            </a:r>
          </a:p>
          <a:p>
            <a:r>
              <a:rPr lang="en-US" dirty="0"/>
              <a:t>A particular application of this decoder is a binary-to-octal conversion.</a:t>
            </a:r>
          </a:p>
          <a:p>
            <a:r>
              <a:rPr lang="en-US" dirty="0"/>
              <a:t>Commercial decoders include one or more enable inputs to control the operation of the circuit.</a:t>
            </a:r>
          </a:p>
          <a:p>
            <a:r>
              <a:rPr lang="en-US" dirty="0"/>
              <a:t>The decoder is enabled when E is equal to 1 and disabled when E is equal to 0.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434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3-to-8-Line Decoder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74618" cy="5256584"/>
          </a:xfrm>
        </p:spPr>
        <p:txBody>
          <a:bodyPr>
            <a:normAutofit/>
          </a:bodyPr>
          <a:lstStyle/>
          <a:p>
            <a:r>
              <a:rPr lang="en-US" dirty="0"/>
              <a:t>When the enable input E is equal to 0, all the outputs are equal to 0 regardless of the values of the other there data inputs.</a:t>
            </a:r>
          </a:p>
          <a:p>
            <a:r>
              <a:rPr lang="en-US" dirty="0"/>
              <a:t>The there x’s in the table designate don’t-care conditions.</a:t>
            </a:r>
          </a:p>
          <a:p>
            <a:r>
              <a:rPr lang="en-US" dirty="0"/>
              <a:t>When the enable input is equal to 1, the decoder operates in a normal fashion.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880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3-to-8-Line Decoder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256584"/>
          </a:xfrm>
        </p:spPr>
        <p:txBody>
          <a:bodyPr>
            <a:normAutofit/>
          </a:bodyPr>
          <a:lstStyle/>
          <a:p>
            <a:r>
              <a:rPr lang="en-US" dirty="0"/>
              <a:t>For each possible input combination, there are seven outputs that are equal to 0 and only one that is equal to 1.</a:t>
            </a:r>
          </a:p>
          <a:p>
            <a:r>
              <a:rPr lang="en-US" dirty="0"/>
              <a:t>The output variable whose value is equal to 1 represents the octal number equivalent of the binary number that is available in the input data lines.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7391834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5494</TotalTime>
  <Words>1523</Words>
  <Application>Microsoft Office PowerPoint</Application>
  <PresentationFormat>On-screen Show (4:3)</PresentationFormat>
  <Paragraphs>177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ชุดรูปแบบของ Office</vt:lpstr>
      <vt:lpstr>Computer Architecture</vt:lpstr>
      <vt:lpstr>Outline</vt:lpstr>
      <vt:lpstr>Integrated Circuits</vt:lpstr>
      <vt:lpstr>Example of IC</vt:lpstr>
      <vt:lpstr>Decoders</vt:lpstr>
      <vt:lpstr>3-to-8-Line Decoder</vt:lpstr>
      <vt:lpstr>3-to-8-Line Decoder</vt:lpstr>
      <vt:lpstr>Truth Table for 3-to-8-Line Decoder</vt:lpstr>
      <vt:lpstr>Truth Table for 3-to-8-Line Decoder</vt:lpstr>
      <vt:lpstr>Truth Table for 3-to-8-Line Decoder</vt:lpstr>
      <vt:lpstr>NAND Gate Decoder</vt:lpstr>
      <vt:lpstr>NAND Gate Decoder</vt:lpstr>
      <vt:lpstr>2-to-4-Line Decoder with NAND Gates</vt:lpstr>
      <vt:lpstr>Decoder Expansion</vt:lpstr>
      <vt:lpstr>Decoder Expansion</vt:lpstr>
      <vt:lpstr>Decoder Expansion</vt:lpstr>
      <vt:lpstr>3  8 Decoder Constructed with Two 2  4 Decoders</vt:lpstr>
      <vt:lpstr>Multiplexers</vt:lpstr>
      <vt:lpstr>4-to-1-Line Multiplexer</vt:lpstr>
      <vt:lpstr>4-to-1-Line Multiplexer</vt:lpstr>
      <vt:lpstr>Function Table for 4-to-1-Line Multiplexer</vt:lpstr>
      <vt:lpstr>Quadruple 2-to-1-Line Multiplexer</vt:lpstr>
      <vt:lpstr>Quadruple 2-to-1-Line Multiplexer</vt:lpstr>
      <vt:lpstr>Registers</vt:lpstr>
      <vt:lpstr>4-Bit Register</vt:lpstr>
      <vt:lpstr>4-Bit Register</vt:lpstr>
      <vt:lpstr>4-Bit register</vt:lpstr>
      <vt:lpstr>Shift Registers</vt:lpstr>
      <vt:lpstr>4-Bit Shift Register</vt:lpstr>
      <vt:lpstr>Random-Access Memory</vt:lpstr>
      <vt:lpstr>Block Diagram of  Random Access Memory (RAM)</vt:lpstr>
      <vt:lpstr>Transferring a New Word to be Stored into Memory</vt:lpstr>
      <vt:lpstr>Transferring a Stored Word  Out of Memory</vt:lpstr>
      <vt:lpstr>Read-Only Memory</vt:lpstr>
      <vt:lpstr>Block Diagram of  Read Only Memory (ROM)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subject>Part III</dc:subject>
  <dc:creator>Chumphol Bunkhumpornpat</dc:creator>
  <cp:lastModifiedBy>CHUMPHOL BUNKHUMPORNPAT</cp:lastModifiedBy>
  <cp:revision>631</cp:revision>
  <cp:lastPrinted>2013-08-30T04:04:51Z</cp:lastPrinted>
  <dcterms:created xsi:type="dcterms:W3CDTF">2012-04-29T10:21:48Z</dcterms:created>
  <dcterms:modified xsi:type="dcterms:W3CDTF">2019-10-29T04:31:11Z</dcterms:modified>
</cp:coreProperties>
</file>